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93" r:id="rId2"/>
    <p:sldId id="680" r:id="rId3"/>
    <p:sldId id="682" r:id="rId4"/>
    <p:sldId id="683" r:id="rId5"/>
    <p:sldId id="684" r:id="rId6"/>
    <p:sldId id="685" r:id="rId7"/>
    <p:sldId id="687" r:id="rId8"/>
    <p:sldId id="688" r:id="rId9"/>
    <p:sldId id="689" r:id="rId10"/>
    <p:sldId id="690" r:id="rId11"/>
    <p:sldId id="691" r:id="rId12"/>
    <p:sldId id="692" r:id="rId13"/>
    <p:sldId id="713" r:id="rId14"/>
    <p:sldId id="694" r:id="rId15"/>
    <p:sldId id="696" r:id="rId16"/>
    <p:sldId id="697" r:id="rId17"/>
    <p:sldId id="698" r:id="rId18"/>
    <p:sldId id="699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6" r:id="rId30"/>
    <p:sldId id="647" r:id="rId31"/>
    <p:sldId id="648" r:id="rId32"/>
    <p:sldId id="649" r:id="rId33"/>
    <p:sldId id="650" r:id="rId34"/>
    <p:sldId id="651" r:id="rId35"/>
    <p:sldId id="653" r:id="rId36"/>
    <p:sldId id="661" r:id="rId37"/>
    <p:sldId id="662" r:id="rId38"/>
    <p:sldId id="663" r:id="rId39"/>
    <p:sldId id="667" r:id="rId40"/>
    <p:sldId id="675" r:id="rId41"/>
    <p:sldId id="707" r:id="rId42"/>
    <p:sldId id="708" r:id="rId43"/>
    <p:sldId id="719" r:id="rId44"/>
    <p:sldId id="720" r:id="rId45"/>
    <p:sldId id="676" r:id="rId46"/>
    <p:sldId id="700" r:id="rId47"/>
    <p:sldId id="632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99"/>
    <a:srgbClr val="FF3300"/>
    <a:srgbClr val="0033CC"/>
    <a:srgbClr val="33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6" autoAdjust="0"/>
    <p:restoredTop sz="95077" autoAdjust="0"/>
  </p:normalViewPr>
  <p:slideViewPr>
    <p:cSldViewPr>
      <p:cViewPr varScale="1">
        <p:scale>
          <a:sx n="63" d="100"/>
          <a:sy n="63" d="100"/>
        </p:scale>
        <p:origin x="134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56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t" anchorCtr="0" compatLnSpc="1">
            <a:prstTxWarp prst="textNoShape">
              <a:avLst/>
            </a:prstTxWarp>
          </a:bodyPr>
          <a:lstStyle>
            <a:lvl1pPr algn="l" defTabSz="965638" eaLnBrk="1" hangingPunct="1">
              <a:defRPr sz="1300">
                <a:latin typeface="Times" pitchFamily="1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t" anchorCtr="0" compatLnSpc="1">
            <a:prstTxWarp prst="textNoShape">
              <a:avLst/>
            </a:prstTxWarp>
          </a:bodyPr>
          <a:lstStyle>
            <a:lvl1pPr algn="r" defTabSz="965638" eaLnBrk="1" hangingPunct="1">
              <a:defRPr sz="1300">
                <a:latin typeface="Times" pitchFamily="1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b" anchorCtr="0" compatLnSpc="1">
            <a:prstTxWarp prst="textNoShape">
              <a:avLst/>
            </a:prstTxWarp>
          </a:bodyPr>
          <a:lstStyle>
            <a:lvl1pPr algn="l" defTabSz="965638" eaLnBrk="1" hangingPunct="1">
              <a:defRPr sz="1300">
                <a:latin typeface="Times" pitchFamily="1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b" anchorCtr="0" compatLnSpc="1">
            <a:prstTxWarp prst="textNoShape">
              <a:avLst/>
            </a:prstTxWarp>
          </a:bodyPr>
          <a:lstStyle>
            <a:lvl1pPr algn="r" defTabSz="965058" eaLnBrk="1" hangingPunct="1">
              <a:defRPr sz="1300"/>
            </a:lvl1pPr>
          </a:lstStyle>
          <a:p>
            <a:pPr>
              <a:defRPr/>
            </a:pPr>
            <a:fld id="{1F02C21E-0C98-464D-B16C-64BF360EE9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0774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t" anchorCtr="0" compatLnSpc="1">
            <a:prstTxWarp prst="textNoShape">
              <a:avLst/>
            </a:prstTxWarp>
          </a:bodyPr>
          <a:lstStyle>
            <a:lvl1pPr algn="l" defTabSz="965638" eaLnBrk="1" hangingPunct="1">
              <a:defRPr sz="1300">
                <a:latin typeface="Times" pitchFamily="1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t" anchorCtr="0" compatLnSpc="1">
            <a:prstTxWarp prst="textNoShape">
              <a:avLst/>
            </a:prstTxWarp>
          </a:bodyPr>
          <a:lstStyle>
            <a:lvl1pPr algn="r" defTabSz="965638" eaLnBrk="1" hangingPunct="1">
              <a:defRPr sz="1300">
                <a:latin typeface="Times" pitchFamily="1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b" anchorCtr="0" compatLnSpc="1">
            <a:prstTxWarp prst="textNoShape">
              <a:avLst/>
            </a:prstTxWarp>
          </a:bodyPr>
          <a:lstStyle>
            <a:lvl1pPr algn="l" defTabSz="965638" eaLnBrk="1" hangingPunct="1">
              <a:defRPr sz="1300">
                <a:latin typeface="Times" pitchFamily="1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3" tIns="48321" rIns="96643" bIns="48321" numCol="1" anchor="b" anchorCtr="0" compatLnSpc="1">
            <a:prstTxWarp prst="textNoShape">
              <a:avLst/>
            </a:prstTxWarp>
          </a:bodyPr>
          <a:lstStyle>
            <a:lvl1pPr algn="r" defTabSz="965058" eaLnBrk="1" hangingPunct="1">
              <a:defRPr sz="1300"/>
            </a:lvl1pPr>
          </a:lstStyle>
          <a:p>
            <a:pPr>
              <a:defRPr/>
            </a:pPr>
            <a:fld id="{4B07377D-B777-4C1B-862A-02EA6FDB391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3627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1363" indent="-284163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1413" indent="-227013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598613" indent="-227013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5813" indent="-227013" defTabSz="963613">
              <a:spcBef>
                <a:spcPct val="30000"/>
              </a:spcBef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3013" indent="-227013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0213" indent="-227013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7413" indent="-227013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4613" indent="-227013" defTabSz="963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B759AFB-AF38-439C-B186-27880EA1EADE}" type="slidenum">
              <a:rPr lang="en-US" altLang="en-US" sz="1300" smtClean="0"/>
              <a:pPr>
                <a:spcBef>
                  <a:spcPct val="0"/>
                </a:spcBef>
              </a:pPr>
              <a:t>1</a:t>
            </a:fld>
            <a:endParaRPr lang="en-US" altLang="en-US" sz="1300" dirty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88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How 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04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How 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7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How 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00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How 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7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0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043" tIns="47522" rIns="95043" bIns="47522" anchor="b"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C121EA8-AB36-495C-8DFA-6004DA05C347}" type="slidenum">
              <a:rPr lang="en-US" altLang="ko-KR" sz="1200">
                <a:latin typeface="굴림" pitchFamily="50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20</a:t>
            </a:fld>
            <a:endParaRPr lang="en-US" altLang="ko-KR" sz="1200" dirty="0">
              <a:latin typeface="굴림" pitchFamily="50" charset="-12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71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043" tIns="47522" rIns="95043" bIns="47522" anchor="b"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C121EA8-AB36-495C-8DFA-6004DA05C347}" type="slidenum">
              <a:rPr lang="en-US" altLang="ko-KR" sz="1200">
                <a:latin typeface="굴림" pitchFamily="50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23</a:t>
            </a:fld>
            <a:endParaRPr lang="en-US" altLang="ko-KR" sz="1200" dirty="0">
              <a:latin typeface="굴림" pitchFamily="50" charset="-12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86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043" tIns="47522" rIns="95043" bIns="47522" anchor="b"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C121EA8-AB36-495C-8DFA-6004DA05C347}" type="slidenum">
              <a:rPr lang="en-US" altLang="ko-KR" sz="1200">
                <a:latin typeface="굴림" pitchFamily="50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29</a:t>
            </a:fld>
            <a:endParaRPr lang="en-US" altLang="ko-KR" sz="1200" dirty="0">
              <a:latin typeface="굴림" pitchFamily="50" charset="-12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3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043" tIns="47522" rIns="95043" bIns="47522" anchor="b"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C121EA8-AB36-495C-8DFA-6004DA05C347}" type="slidenum">
              <a:rPr lang="en-US" altLang="ko-KR" sz="1200">
                <a:latin typeface="굴림" pitchFamily="50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31</a:t>
            </a:fld>
            <a:endParaRPr lang="en-US" altLang="ko-KR" sz="1200" dirty="0">
              <a:latin typeface="굴림" pitchFamily="50" charset="-12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 txBox="1">
            <a:spLocks noGrp="1" noChangeArrowheads="1"/>
          </p:cNvSpPr>
          <p:nvPr/>
        </p:nvSpPr>
        <p:spPr bwMode="auto">
          <a:xfrm>
            <a:off x="4145062" y="912166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043" tIns="47522" rIns="95043" bIns="47522" anchor="b"/>
          <a:lstStyle/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6C121EA8-AB36-495C-8DFA-6004DA05C347}" type="slidenum">
              <a:rPr lang="en-US" altLang="ko-KR" sz="1200">
                <a:latin typeface="굴림" pitchFamily="50" charset="-127"/>
              </a:rPr>
              <a:pPr algn="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32</a:t>
            </a:fld>
            <a:endParaRPr lang="en-US" altLang="ko-KR" sz="1200" dirty="0">
              <a:latin typeface="굴림" pitchFamily="50" charset="-127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69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How 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FDC1E-3A48-40CB-B83C-8C7F88DA01C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0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950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64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737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SB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240463"/>
            <a:ext cx="1447800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167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0013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16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7630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02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44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0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5" name="Picture 6" descr="Image result for fox school 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114" y="6172200"/>
            <a:ext cx="720367" cy="6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3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8BIu9dpwHU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mazon.com/b?node=8037720011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o_a2cfBUGc?feature=oembed" TargetMode="External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QxrsUXqKCM" TargetMode="External"/><Relationship Id="rId4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H41_Dc0yQk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Optimization-Issues-Mobile-Advertising-SpringerBriefs/dp/331918644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s.google.co.in/books?id=L8eEDgAAQBAJ&amp;pg=PT944&amp;lpg=PT944&amp;dq=subodha+kumar+routledge" TargetMode="External"/><Relationship Id="rId5" Type="http://schemas.openxmlformats.org/officeDocument/2006/relationships/hyperlink" Target="http://pubsonline.informs.org/doi/abs/10.1287/opre.2016.1553" TargetMode="External"/><Relationship Id="rId4" Type="http://schemas.openxmlformats.org/officeDocument/2006/relationships/hyperlink" Target="http://pubsonline.informs.org/doi/abs/10.1287/inte.1120.0644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2667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	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4495800"/>
            <a:ext cx="9067800" cy="1600200"/>
          </a:xfrm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b="1" dirty="0"/>
              <a:t>Summary and Key Take-Aways</a:t>
            </a:r>
          </a:p>
          <a:p>
            <a:pPr eaLnBrk="1" hangingPunct="1">
              <a:spcBef>
                <a:spcPts val="1200"/>
              </a:spcBef>
            </a:pPr>
            <a:endParaRPr lang="en-US" altLang="en-US" dirty="0"/>
          </a:p>
          <a:p>
            <a:pPr eaLnBrk="1" hangingPunct="1">
              <a:spcBef>
                <a:spcPts val="1200"/>
              </a:spcBef>
            </a:pPr>
            <a:r>
              <a:rPr lang="en-US" altLang="en-US" dirty="0"/>
              <a:t>Professor Subodha Kumar</a:t>
            </a:r>
          </a:p>
        </p:txBody>
      </p:sp>
      <p:pic>
        <p:nvPicPr>
          <p:cNvPr id="5125" name="Picture 8" descr="ISB 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58788"/>
            <a:ext cx="2378075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Image result for fox schoo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734786"/>
            <a:ext cx="2590800" cy="241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014" y="40333"/>
            <a:ext cx="8229600" cy="457200"/>
          </a:xfrm>
        </p:spPr>
        <p:txBody>
          <a:bodyPr/>
          <a:lstStyle/>
          <a:p>
            <a:r>
              <a:rPr lang="en-US" dirty="0"/>
              <a:t>Typical Chain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86200"/>
            <a:ext cx="9144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4" y="1004731"/>
            <a:ext cx="9144000" cy="225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Typical Chain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Three main patterns emerge:</a:t>
            </a:r>
          </a:p>
          <a:p>
            <a:pPr lvl="1">
              <a:buFont typeface="Wingdings" pitchFamily="2" charset="2"/>
              <a:buChar char="§"/>
            </a:pPr>
            <a:r>
              <a:rPr lang="en-US" u="sng" dirty="0"/>
              <a:t>Oscillation</a:t>
            </a:r>
            <a:r>
              <a:rPr lang="en-US" dirty="0"/>
              <a:t>: inventory/ backlog goes down, then up</a:t>
            </a:r>
          </a:p>
          <a:p>
            <a:pPr lvl="1">
              <a:buFont typeface="Wingdings" pitchFamily="2" charset="2"/>
              <a:buChar char="§"/>
            </a:pPr>
            <a:r>
              <a:rPr lang="en-US" u="sng" dirty="0"/>
              <a:t>Amplification</a:t>
            </a:r>
            <a:r>
              <a:rPr lang="en-US" dirty="0"/>
              <a:t>: height of oscillations (and hence costs) increases the farther away one is from the end customer</a:t>
            </a:r>
          </a:p>
          <a:p>
            <a:pPr lvl="3">
              <a:buFont typeface="Wingdings" pitchFamily="2" charset="2"/>
              <a:buChar char="§"/>
            </a:pPr>
            <a:r>
              <a:rPr lang="en-US" dirty="0"/>
              <a:t>The distributor usually  illustrates  significant oscillation because the factory is buffered by having no limits on capacity</a:t>
            </a:r>
          </a:p>
          <a:p>
            <a:pPr lvl="1">
              <a:buFont typeface="Wingdings" pitchFamily="2" charset="2"/>
              <a:buChar char="§"/>
            </a:pPr>
            <a:r>
              <a:rPr lang="en-US" u="sng" dirty="0"/>
              <a:t>Lag</a:t>
            </a:r>
            <a:r>
              <a:rPr lang="en-US" dirty="0"/>
              <a:t>: the swings (generally) happen later in time and increase as one goes farther away from the end customer</a:t>
            </a:r>
          </a:p>
        </p:txBody>
      </p:sp>
    </p:spTree>
    <p:extLst>
      <p:ext uri="{BB962C8B-B14F-4D97-AF65-F5344CB8AC3E}">
        <p14:creationId xmlns:p14="http://schemas.microsoft.com/office/powerpoint/2010/main" val="1853109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But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These patterns occur with </a:t>
            </a:r>
            <a:r>
              <a:rPr lang="en-US" i="1" dirty="0"/>
              <a:t>every</a:t>
            </a:r>
            <a:r>
              <a:rPr lang="en-US" dirty="0"/>
              <a:t> single team, so what are the root causes of this performance?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No communication, leading to independent and conflicting solutions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Lag time 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Filtered information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“Black box” observing patterns</a:t>
            </a:r>
          </a:p>
          <a:p>
            <a:pPr marL="457200" lvl="1" indent="-457200">
              <a:buClr>
                <a:srgbClr val="C00000"/>
              </a:buClr>
              <a:buFont typeface="Wingdings" pitchFamily="2" charset="2"/>
              <a:buChar char="§"/>
            </a:pPr>
            <a:endParaRPr lang="en-US" dirty="0"/>
          </a:p>
          <a:p>
            <a:pPr marL="457200" lvl="1" indent="-4572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b="1" dirty="0"/>
              <a:t>Bullwhip Effect:</a:t>
            </a:r>
            <a:r>
              <a:rPr lang="en-US" dirty="0"/>
              <a:t> the combination of demand variability, combined with the time lag in receiving information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endParaRPr lang="en-US" dirty="0"/>
          </a:p>
          <a:p>
            <a:pPr marL="457200" lvl="1" indent="0">
              <a:buClr>
                <a:srgbClr val="C000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715962"/>
          </a:xfrm>
        </p:spPr>
        <p:txBody>
          <a:bodyPr/>
          <a:lstStyle/>
          <a:p>
            <a:r>
              <a:rPr lang="en-US" dirty="0"/>
              <a:t>Class Results: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500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/>
              <a:t>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As the winning team, what were the strategies you utilized?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endParaRPr lang="en-US" dirty="0"/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What strategies were utilized by the losing team?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endParaRPr lang="en-US" dirty="0"/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Are there any distinct similarities or differences?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3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What structural changes could be used for more effective product flow?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Development of a procedure for week-to-week fluctuations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Reduction of time lags (resulting in fewer players)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Reduction of lead times (less lag between order and fulfillment)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Allowing a single participant control over the movement of goods by transferring decision rights to that participant</a:t>
            </a:r>
          </a:p>
        </p:txBody>
      </p:sp>
    </p:spTree>
    <p:extLst>
      <p:ext uri="{BB962C8B-B14F-4D97-AF65-F5344CB8AC3E}">
        <p14:creationId xmlns:p14="http://schemas.microsoft.com/office/powerpoint/2010/main" val="394684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/>
              <a:t>Conclusion of Beer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This highly simplified example allows you to start thinking about business techniques that provide better supply chain management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u="sng" dirty="0"/>
              <a:t>One</a:t>
            </a:r>
            <a:r>
              <a:rPr lang="en-US" dirty="0"/>
              <a:t> product, </a:t>
            </a:r>
            <a:r>
              <a:rPr lang="en-US" u="sng" dirty="0"/>
              <a:t>one</a:t>
            </a:r>
            <a:r>
              <a:rPr lang="en-US" dirty="0"/>
              <a:t> channel, and </a:t>
            </a:r>
            <a:r>
              <a:rPr lang="en-US" u="sng" dirty="0"/>
              <a:t>one</a:t>
            </a:r>
            <a:r>
              <a:rPr lang="en-US" dirty="0"/>
              <a:t> participant at each stage</a:t>
            </a:r>
          </a:p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How can we apply what we’ve learned to other industries and products?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US" dirty="0"/>
          </a:p>
          <a:p>
            <a:pPr marL="457200" lvl="1" indent="0">
              <a:buClr>
                <a:srgbClr val="C00000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08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/>
          </p:cNvSpPr>
          <p:nvPr>
            <p:ph type="title" idx="4294967295"/>
          </p:nvPr>
        </p:nvSpPr>
        <p:spPr bwMode="auto">
          <a:xfrm>
            <a:off x="304800" y="-5716"/>
            <a:ext cx="8305800" cy="1143000"/>
          </a:xfrm>
          <a:ln w="9525"/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dirty="0">
                <a:ln>
                  <a:noFill/>
                </a:ln>
                <a:effectLst/>
              </a:rPr>
              <a:t>Overall Learning</a:t>
            </a:r>
            <a:endParaRPr sz="4000" dirty="0">
              <a:ln>
                <a:noFill/>
              </a:ln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33800" y="1447800"/>
            <a:ext cx="186781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Supply Chain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1752600" y="1905000"/>
            <a:ext cx="22098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228600" y="2895600"/>
            <a:ext cx="205740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Facility Location and Network Design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670810" y="2895600"/>
            <a:ext cx="159639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Transportation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499610" y="2895600"/>
            <a:ext cx="159639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Pricing and Revenue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 Management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80810" y="2895600"/>
            <a:ext cx="1901190" cy="990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Uncertainty,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Coordination, and Forecasting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3733802" y="1905000"/>
            <a:ext cx="565783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endCxn id="13" idx="0"/>
          </p:cNvCxnSpPr>
          <p:nvPr/>
        </p:nvCxnSpPr>
        <p:spPr bwMode="auto">
          <a:xfrm>
            <a:off x="4800600" y="1905000"/>
            <a:ext cx="497205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5330190" y="1905000"/>
            <a:ext cx="1832610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3124200" y="5257800"/>
            <a:ext cx="2057400" cy="5175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Data Analytics</a:t>
            </a:r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 flipV="1">
            <a:off x="1371600" y="3881735"/>
            <a:ext cx="2057400" cy="1376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/>
          <p:cNvCxnSpPr>
            <a:endCxn id="12" idx="2"/>
          </p:cNvCxnSpPr>
          <p:nvPr/>
        </p:nvCxnSpPr>
        <p:spPr bwMode="auto">
          <a:xfrm flipH="1" flipV="1">
            <a:off x="3469005" y="3886200"/>
            <a:ext cx="417195" cy="1371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/>
          <p:cNvCxnSpPr>
            <a:stCxn id="25" idx="0"/>
          </p:cNvCxnSpPr>
          <p:nvPr/>
        </p:nvCxnSpPr>
        <p:spPr bwMode="auto">
          <a:xfrm flipV="1">
            <a:off x="4152900" y="3881735"/>
            <a:ext cx="936308" cy="1376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385" name="Straight Arrow Connector 16384"/>
          <p:cNvCxnSpPr/>
          <p:nvPr/>
        </p:nvCxnSpPr>
        <p:spPr bwMode="auto">
          <a:xfrm flipV="1">
            <a:off x="4667709" y="3886200"/>
            <a:ext cx="2342691" cy="1371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386" name="TextBox 16385"/>
          <p:cNvSpPr txBox="1"/>
          <p:nvPr/>
        </p:nvSpPr>
        <p:spPr>
          <a:xfrm>
            <a:off x="182651" y="4552652"/>
            <a:ext cx="22098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Maximum Likelihood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Beer Game</a:t>
            </a:r>
          </a:p>
        </p:txBody>
      </p:sp>
    </p:spTree>
    <p:extLst>
      <p:ext uri="{BB962C8B-B14F-4D97-AF65-F5344CB8AC3E}">
        <p14:creationId xmlns:p14="http://schemas.microsoft.com/office/powerpoint/2010/main" val="299905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3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/>
          </p:cNvSpPr>
          <p:nvPr>
            <p:ph type="title" idx="4294967295"/>
          </p:nvPr>
        </p:nvSpPr>
        <p:spPr bwMode="auto">
          <a:xfrm>
            <a:off x="304800" y="-5716"/>
            <a:ext cx="8305800" cy="1143000"/>
          </a:xfrm>
          <a:ln w="9525"/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dirty="0">
                <a:ln>
                  <a:noFill/>
                </a:ln>
                <a:effectLst/>
              </a:rPr>
              <a:t>Overall Learning</a:t>
            </a:r>
            <a:endParaRPr sz="4000" dirty="0">
              <a:ln>
                <a:noFill/>
              </a:ln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0" y="1408484"/>
            <a:ext cx="432143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Different Types of Supply Chains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1752600" y="1905000"/>
            <a:ext cx="22098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304800" y="2895600"/>
            <a:ext cx="19812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Times" pitchFamily="1" charset="0"/>
              </a:rPr>
              <a:t>Supply Chain in Traditional Manufacturing, e.g., Toyota, HP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93720" y="2895600"/>
            <a:ext cx="1596390" cy="1600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Newer Supply Chain, e.g., Amazon,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 Netflix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638800" y="2918012"/>
            <a:ext cx="1596390" cy="1806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Service Supply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" charset="0"/>
              </a:rPr>
              <a:t> Chain, e.g., Google, Facebook, Uber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1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3733802" y="1905000"/>
            <a:ext cx="565783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endCxn id="13" idx="0"/>
          </p:cNvCxnSpPr>
          <p:nvPr/>
        </p:nvCxnSpPr>
        <p:spPr bwMode="auto">
          <a:xfrm>
            <a:off x="5939790" y="1927412"/>
            <a:ext cx="497205" cy="990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672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60363" y="228600"/>
            <a:ext cx="85693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IT-Driven Competitive Strategies</a:t>
            </a:r>
            <a:endParaRPr lang="en-US" altLang="ko-KR" sz="2400" b="1" dirty="0">
              <a:solidFill>
                <a:srgbClr val="0066CC"/>
              </a:solidFill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Two ways for disruptive competitive strategies enabled by IT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by eliminating industry bottlenecks or choke points that limit supplies or demands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by building a two-sided platform that interconnects customers and suppliers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endParaRPr lang="en-US" altLang="ko-KR" sz="2400" dirty="0">
              <a:latin typeface="Calibri" pitchFamily="34" charset="0"/>
            </a:endParaRPr>
          </a:p>
        </p:txBody>
      </p:sp>
      <p:pic>
        <p:nvPicPr>
          <p:cNvPr id="2050" name="Picture 2" descr="Image result for disru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794242"/>
            <a:ext cx="3311922" cy="219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pPr algn="l"/>
            <a:br>
              <a:rPr lang="en-US" sz="3200" dirty="0"/>
            </a:br>
            <a:r>
              <a:rPr lang="en-US" sz="3600" dirty="0"/>
              <a:t>Supply Chain Management Simulation: </a:t>
            </a:r>
            <a:br>
              <a:rPr lang="en-US" sz="3600" dirty="0"/>
            </a:br>
            <a:r>
              <a:rPr lang="en-US" sz="3600" dirty="0"/>
              <a:t>Beer Game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4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cascadeeducationalconsultants.com/blog_files/supply-and-demand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17478"/>
            <a:ext cx="2663850" cy="266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Industry Bottlenecks or “Choke Points”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2575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Prevalent market inefficiencies that structurally limit supplies or demands in an industry 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With limited supplies, customers have to pay higher prices.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With limited demands, firms cannot make enough profits.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endParaRPr lang="en-US" altLang="ko-KR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blog.mainstreethost.com/wp-content/uploads/2012/11/Best-Buy-showroo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776864" cy="429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5pPr>
            <a:lvl6pPr marL="2514600" indent="-228600" algn="ctr" eaLnBrk="0" fontAlgn="base" latinLnBrk="1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6pPr>
            <a:lvl7pPr marL="2971800" indent="-228600" algn="ctr" eaLnBrk="0" fontAlgn="base" latinLnBrk="1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7pPr>
            <a:lvl8pPr marL="3429000" indent="-228600" algn="ctr" eaLnBrk="0" fontAlgn="base" latinLnBrk="1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8pPr>
            <a:lvl9pPr marL="3886200" indent="-228600" algn="ctr" eaLnBrk="0" fontAlgn="base" latinLnBrk="1" hangingPunct="0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defRPr kumimoji="1" sz="1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34" charset="-127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BestBuy, a.k.a Amazon Showroom</a:t>
            </a:r>
          </a:p>
        </p:txBody>
      </p:sp>
    </p:spTree>
    <p:extLst>
      <p:ext uri="{BB962C8B-B14F-4D97-AF65-F5344CB8AC3E}">
        <p14:creationId xmlns:p14="http://schemas.microsoft.com/office/powerpoint/2010/main" val="203867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11247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1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1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60648"/>
            <a:ext cx="6408712" cy="57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03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tx2"/>
                </a:solidFill>
                <a:latin typeface="Calibri" pitchFamily="34" charset="0"/>
              </a:rPr>
              <a:t> What bottleneck do Amazon.com and Netflix eliminate?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tx2"/>
                </a:solidFill>
                <a:latin typeface="Calibri" pitchFamily="34" charset="0"/>
              </a:rPr>
              <a:t> How do they use IT to do so?</a:t>
            </a:r>
          </a:p>
          <a:p>
            <a:pPr lvl="1" algn="l">
              <a:lnSpc>
                <a:spcPct val="100000"/>
              </a:lnSpc>
            </a:pPr>
            <a:endParaRPr lang="en-US" altLang="ko-KR" sz="24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Amazon.com and Netflix</a:t>
            </a:r>
            <a:r>
              <a:rPr lang="en-US" altLang="ko-KR" sz="2400" b="1" dirty="0">
                <a:solidFill>
                  <a:srgbClr val="0066CC"/>
                </a:solidFill>
              </a:rPr>
              <a:t> (1/2)</a:t>
            </a:r>
          </a:p>
        </p:txBody>
      </p:sp>
      <p:pic>
        <p:nvPicPr>
          <p:cNvPr id="2052" name="Picture 4" descr="http://media.corporate-ir.net/media_files/IROL/97/97664/images/amazon_logo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1" y="3764679"/>
            <a:ext cx="4586639" cy="168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rack.2.mshcdn.com/media/ZgkyMDE0LzA3LzE1LzA4L05ldGZsaXhfRGVzLjg3YjgwLmpwZwpwCXRodW1iCTk1MHg1MzQjCmUJanBn/c40870cf/fe8/Netflix_Desk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501008"/>
            <a:ext cx="3709912" cy="20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auto">
          <a:xfrm>
            <a:off x="-2146" y="5892325"/>
            <a:ext cx="9146146" cy="9656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1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07504" y="-1"/>
            <a:ext cx="9036496" cy="1001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just" defTabSz="914400" rtl="0" eaLnBrk="1" fontAlgn="base" latinLnBrk="1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굴림" pitchFamily="50" charset="-127"/>
            </a:endParaRPr>
          </a:p>
        </p:txBody>
      </p:sp>
      <p:pic>
        <p:nvPicPr>
          <p:cNvPr id="1028" name="Picture 4" descr="Image result for long tail netfli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56485"/>
            <a:ext cx="5832648" cy="261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6725" y="116632"/>
            <a:ext cx="8569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Long Tail Economics </a:t>
            </a:r>
            <a:r>
              <a:rPr lang="en-US" altLang="ko-KR" sz="2400" b="1" dirty="0">
                <a:solidFill>
                  <a:srgbClr val="0066CC"/>
                </a:solidFill>
              </a:rPr>
              <a:t>(1/2)</a:t>
            </a:r>
          </a:p>
        </p:txBody>
      </p:sp>
      <p:pic>
        <p:nvPicPr>
          <p:cNvPr id="1026" name="Picture 2" descr="Image result for long tail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73150"/>
            <a:ext cx="5904656" cy="301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3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Long Tail Economics</a:t>
            </a:r>
            <a:r>
              <a:rPr lang="en-US" altLang="ko-KR" sz="2400" b="1" dirty="0">
                <a:solidFill>
                  <a:srgbClr val="0066CC"/>
                </a:solidFill>
              </a:rPr>
              <a:t> (2/2)</a:t>
            </a:r>
          </a:p>
        </p:txBody>
      </p:sp>
      <p:cxnSp>
        <p:nvCxnSpPr>
          <p:cNvPr id="3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-831056" y="4187032"/>
            <a:ext cx="453072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" name="Straight Arrow Connector 9"/>
          <p:cNvCxnSpPr>
            <a:cxnSpLocks noChangeShapeType="1"/>
          </p:cNvCxnSpPr>
          <p:nvPr/>
        </p:nvCxnSpPr>
        <p:spPr bwMode="auto">
          <a:xfrm>
            <a:off x="1042988" y="5903913"/>
            <a:ext cx="6532562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5525311" y="5962650"/>
            <a:ext cx="1887504" cy="3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# of Available Products</a:t>
            </a:r>
          </a:p>
        </p:txBody>
      </p:sp>
      <p:sp>
        <p:nvSpPr>
          <p:cNvPr id="6" name="Freeform 20"/>
          <p:cNvSpPr>
            <a:spLocks/>
          </p:cNvSpPr>
          <p:nvPr/>
        </p:nvSpPr>
        <p:spPr bwMode="auto">
          <a:xfrm>
            <a:off x="1547813" y="2381250"/>
            <a:ext cx="5689600" cy="2933700"/>
          </a:xfrm>
          <a:custGeom>
            <a:avLst/>
            <a:gdLst>
              <a:gd name="T0" fmla="*/ 0 w 5689600"/>
              <a:gd name="T1" fmla="*/ 2933700 h 2933700"/>
              <a:gd name="T2" fmla="*/ 469900 w 5689600"/>
              <a:gd name="T3" fmla="*/ 1765300 h 2933700"/>
              <a:gd name="T4" fmla="*/ 977900 w 5689600"/>
              <a:gd name="T5" fmla="*/ 1130300 h 2933700"/>
              <a:gd name="T6" fmla="*/ 1600200 w 5689600"/>
              <a:gd name="T7" fmla="*/ 673100 h 2933700"/>
              <a:gd name="T8" fmla="*/ 2413000 w 5689600"/>
              <a:gd name="T9" fmla="*/ 355600 h 2933700"/>
              <a:gd name="T10" fmla="*/ 3721100 w 5689600"/>
              <a:gd name="T11" fmla="*/ 127000 h 2933700"/>
              <a:gd name="T12" fmla="*/ 5689600 w 5689600"/>
              <a:gd name="T13" fmla="*/ 0 h 29337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89600"/>
              <a:gd name="T22" fmla="*/ 0 h 2933700"/>
              <a:gd name="T23" fmla="*/ 5689600 w 5689600"/>
              <a:gd name="T24" fmla="*/ 2933700 h 29337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89600" h="2933700">
                <a:moveTo>
                  <a:pt x="0" y="2933700"/>
                </a:moveTo>
                <a:cubicBezTo>
                  <a:pt x="153458" y="2499783"/>
                  <a:pt x="306917" y="2065867"/>
                  <a:pt x="469900" y="1765300"/>
                </a:cubicBezTo>
                <a:cubicBezTo>
                  <a:pt x="632883" y="1464733"/>
                  <a:pt x="789517" y="1312333"/>
                  <a:pt x="977900" y="1130300"/>
                </a:cubicBezTo>
                <a:cubicBezTo>
                  <a:pt x="1166283" y="948267"/>
                  <a:pt x="1361017" y="802217"/>
                  <a:pt x="1600200" y="673100"/>
                </a:cubicBezTo>
                <a:cubicBezTo>
                  <a:pt x="1839383" y="543983"/>
                  <a:pt x="2059517" y="446617"/>
                  <a:pt x="2413000" y="355600"/>
                </a:cubicBezTo>
                <a:cubicBezTo>
                  <a:pt x="2766483" y="264583"/>
                  <a:pt x="3175000" y="186267"/>
                  <a:pt x="3721100" y="127000"/>
                </a:cubicBezTo>
                <a:cubicBezTo>
                  <a:pt x="4267200" y="67733"/>
                  <a:pt x="4978400" y="33866"/>
                  <a:pt x="5689600" y="0"/>
                </a:cubicBezTo>
              </a:path>
            </a:pathLst>
          </a:custGeom>
          <a:noFill/>
          <a:ln w="571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ln w="3175">
                <a:solidFill>
                  <a:schemeClr val="tx1"/>
                </a:solidFill>
              </a:ln>
              <a:cs typeface="Tahoma" pitchFamily="34" charset="0"/>
            </a:endParaRPr>
          </a:p>
        </p:txBody>
      </p:sp>
      <p:sp>
        <p:nvSpPr>
          <p:cNvPr id="7" name="TextBox 21"/>
          <p:cNvSpPr txBox="1">
            <a:spLocks noChangeArrowheads="1"/>
          </p:cNvSpPr>
          <p:nvPr/>
        </p:nvSpPr>
        <p:spPr bwMode="auto">
          <a:xfrm>
            <a:off x="2216993" y="2535238"/>
            <a:ext cx="1211165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Revenues</a:t>
            </a:r>
          </a:p>
        </p:txBody>
      </p:sp>
      <p:sp>
        <p:nvSpPr>
          <p:cNvPr id="8" name="Freeform 22"/>
          <p:cNvSpPr>
            <a:spLocks/>
          </p:cNvSpPr>
          <p:nvPr/>
        </p:nvSpPr>
        <p:spPr bwMode="auto">
          <a:xfrm rot="10800000">
            <a:off x="1835150" y="1641475"/>
            <a:ext cx="3457575" cy="3941763"/>
          </a:xfrm>
          <a:custGeom>
            <a:avLst/>
            <a:gdLst>
              <a:gd name="T0" fmla="*/ 0 w 5689600"/>
              <a:gd name="T1" fmla="*/ 17261104 h 2933700"/>
              <a:gd name="T2" fmla="*/ 109826 w 5689600"/>
              <a:gd name="T3" fmla="*/ 10386559 h 2933700"/>
              <a:gd name="T4" fmla="*/ 228556 w 5689600"/>
              <a:gd name="T5" fmla="*/ 6650393 h 2933700"/>
              <a:gd name="T6" fmla="*/ 374002 w 5689600"/>
              <a:gd name="T7" fmla="*/ 3960341 h 2933700"/>
              <a:gd name="T8" fmla="*/ 563971 w 5689600"/>
              <a:gd name="T9" fmla="*/ 2092256 h 2933700"/>
              <a:gd name="T10" fmla="*/ 869703 w 5689600"/>
              <a:gd name="T11" fmla="*/ 747238 h 2933700"/>
              <a:gd name="T12" fmla="*/ 1329785 w 5689600"/>
              <a:gd name="T13" fmla="*/ 0 h 29337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89600"/>
              <a:gd name="T22" fmla="*/ 0 h 2933700"/>
              <a:gd name="T23" fmla="*/ 5689600 w 5689600"/>
              <a:gd name="T24" fmla="*/ 2933700 h 29337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89600" h="2933700">
                <a:moveTo>
                  <a:pt x="0" y="2933700"/>
                </a:moveTo>
                <a:cubicBezTo>
                  <a:pt x="153458" y="2499783"/>
                  <a:pt x="306917" y="2065867"/>
                  <a:pt x="469900" y="1765300"/>
                </a:cubicBezTo>
                <a:cubicBezTo>
                  <a:pt x="632883" y="1464733"/>
                  <a:pt x="789517" y="1312333"/>
                  <a:pt x="977900" y="1130300"/>
                </a:cubicBezTo>
                <a:cubicBezTo>
                  <a:pt x="1166283" y="948267"/>
                  <a:pt x="1361017" y="802217"/>
                  <a:pt x="1600200" y="673100"/>
                </a:cubicBezTo>
                <a:cubicBezTo>
                  <a:pt x="1839383" y="543983"/>
                  <a:pt x="2059517" y="446617"/>
                  <a:pt x="2413000" y="355600"/>
                </a:cubicBezTo>
                <a:cubicBezTo>
                  <a:pt x="2766483" y="264583"/>
                  <a:pt x="3175000" y="186267"/>
                  <a:pt x="3721100" y="127000"/>
                </a:cubicBezTo>
                <a:cubicBezTo>
                  <a:pt x="4267200" y="67733"/>
                  <a:pt x="4978400" y="33866"/>
                  <a:pt x="5689600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ln w="3175">
                <a:solidFill>
                  <a:schemeClr val="tx1"/>
                </a:solidFill>
              </a:ln>
              <a:cs typeface="Tahoma" pitchFamily="34" charset="0"/>
            </a:endParaRP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5360272" y="1052736"/>
            <a:ext cx="19258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alibri" panose="020F0502020204030204" pitchFamily="34" charset="0"/>
              </a:rPr>
              <a:t>Operating Costs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 Offline Stores</a:t>
            </a:r>
          </a:p>
        </p:txBody>
      </p:sp>
      <p:sp>
        <p:nvSpPr>
          <p:cNvPr id="10" name="Freeform 22"/>
          <p:cNvSpPr>
            <a:spLocks/>
          </p:cNvSpPr>
          <p:nvPr/>
        </p:nvSpPr>
        <p:spPr bwMode="auto">
          <a:xfrm rot="10800000">
            <a:off x="1692275" y="5373216"/>
            <a:ext cx="5759450" cy="341784"/>
          </a:xfrm>
          <a:custGeom>
            <a:avLst/>
            <a:gdLst>
              <a:gd name="T0" fmla="*/ 0 w 5689600"/>
              <a:gd name="T1" fmla="*/ 17261104 h 2933700"/>
              <a:gd name="T2" fmla="*/ 109826 w 5689600"/>
              <a:gd name="T3" fmla="*/ 10386559 h 2933700"/>
              <a:gd name="T4" fmla="*/ 228556 w 5689600"/>
              <a:gd name="T5" fmla="*/ 6650393 h 2933700"/>
              <a:gd name="T6" fmla="*/ 374002 w 5689600"/>
              <a:gd name="T7" fmla="*/ 3960341 h 2933700"/>
              <a:gd name="T8" fmla="*/ 563971 w 5689600"/>
              <a:gd name="T9" fmla="*/ 2092256 h 2933700"/>
              <a:gd name="T10" fmla="*/ 869703 w 5689600"/>
              <a:gd name="T11" fmla="*/ 747238 h 2933700"/>
              <a:gd name="T12" fmla="*/ 1329785 w 5689600"/>
              <a:gd name="T13" fmla="*/ 0 h 29337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89600"/>
              <a:gd name="T22" fmla="*/ 0 h 2933700"/>
              <a:gd name="T23" fmla="*/ 5689600 w 5689600"/>
              <a:gd name="T24" fmla="*/ 2933700 h 2933700"/>
              <a:gd name="connsiteX0" fmla="*/ 0 w 5689600"/>
              <a:gd name="connsiteY0" fmla="*/ 3046558 h 3046558"/>
              <a:gd name="connsiteX1" fmla="*/ 469900 w 5689600"/>
              <a:gd name="connsiteY1" fmla="*/ 1878158 h 3046558"/>
              <a:gd name="connsiteX2" fmla="*/ 977900 w 5689600"/>
              <a:gd name="connsiteY2" fmla="*/ 1243158 h 3046558"/>
              <a:gd name="connsiteX3" fmla="*/ 1600200 w 5689600"/>
              <a:gd name="connsiteY3" fmla="*/ 785958 h 3046558"/>
              <a:gd name="connsiteX4" fmla="*/ 2418080 w 5689600"/>
              <a:gd name="connsiteY4" fmla="*/ 1552015 h 3046558"/>
              <a:gd name="connsiteX5" fmla="*/ 3721100 w 5689600"/>
              <a:gd name="connsiteY5" fmla="*/ 239858 h 3046558"/>
              <a:gd name="connsiteX6" fmla="*/ 5689600 w 5689600"/>
              <a:gd name="connsiteY6" fmla="*/ 112858 h 3046558"/>
              <a:gd name="connsiteX0" fmla="*/ 0 w 5689600"/>
              <a:gd name="connsiteY0" fmla="*/ 3046558 h 3046558"/>
              <a:gd name="connsiteX1" fmla="*/ 469900 w 5689600"/>
              <a:gd name="connsiteY1" fmla="*/ 1878158 h 3046558"/>
              <a:gd name="connsiteX2" fmla="*/ 977900 w 5689600"/>
              <a:gd name="connsiteY2" fmla="*/ 1243158 h 3046558"/>
              <a:gd name="connsiteX3" fmla="*/ 1635760 w 5689600"/>
              <a:gd name="connsiteY3" fmla="*/ 1765520 h 3046558"/>
              <a:gd name="connsiteX4" fmla="*/ 2418080 w 5689600"/>
              <a:gd name="connsiteY4" fmla="*/ 1552015 h 3046558"/>
              <a:gd name="connsiteX5" fmla="*/ 3721100 w 5689600"/>
              <a:gd name="connsiteY5" fmla="*/ 239858 h 3046558"/>
              <a:gd name="connsiteX6" fmla="*/ 5689600 w 5689600"/>
              <a:gd name="connsiteY6" fmla="*/ 112858 h 3046558"/>
              <a:gd name="connsiteX0" fmla="*/ 0 w 5689600"/>
              <a:gd name="connsiteY0" fmla="*/ 3046558 h 3046558"/>
              <a:gd name="connsiteX1" fmla="*/ 469900 w 5689600"/>
              <a:gd name="connsiteY1" fmla="*/ 1878158 h 3046558"/>
              <a:gd name="connsiteX2" fmla="*/ 1066800 w 5689600"/>
              <a:gd name="connsiteY2" fmla="*/ 1979026 h 3046558"/>
              <a:gd name="connsiteX3" fmla="*/ 1635760 w 5689600"/>
              <a:gd name="connsiteY3" fmla="*/ 1765520 h 3046558"/>
              <a:gd name="connsiteX4" fmla="*/ 2418080 w 5689600"/>
              <a:gd name="connsiteY4" fmla="*/ 1552015 h 3046558"/>
              <a:gd name="connsiteX5" fmla="*/ 3721100 w 5689600"/>
              <a:gd name="connsiteY5" fmla="*/ 239858 h 3046558"/>
              <a:gd name="connsiteX6" fmla="*/ 5689600 w 5689600"/>
              <a:gd name="connsiteY6" fmla="*/ 112858 h 3046558"/>
              <a:gd name="connsiteX0" fmla="*/ 0 w 5689600"/>
              <a:gd name="connsiteY0" fmla="*/ 3046558 h 3046558"/>
              <a:gd name="connsiteX1" fmla="*/ 497840 w 5689600"/>
              <a:gd name="connsiteY1" fmla="*/ 2619543 h 3046558"/>
              <a:gd name="connsiteX2" fmla="*/ 1066800 w 5689600"/>
              <a:gd name="connsiteY2" fmla="*/ 1979026 h 3046558"/>
              <a:gd name="connsiteX3" fmla="*/ 1635760 w 5689600"/>
              <a:gd name="connsiteY3" fmla="*/ 1765520 h 3046558"/>
              <a:gd name="connsiteX4" fmla="*/ 2418080 w 5689600"/>
              <a:gd name="connsiteY4" fmla="*/ 1552015 h 3046558"/>
              <a:gd name="connsiteX5" fmla="*/ 3721100 w 5689600"/>
              <a:gd name="connsiteY5" fmla="*/ 239858 h 3046558"/>
              <a:gd name="connsiteX6" fmla="*/ 5689600 w 5689600"/>
              <a:gd name="connsiteY6" fmla="*/ 112858 h 3046558"/>
              <a:gd name="connsiteX0" fmla="*/ 0 w 5689600"/>
              <a:gd name="connsiteY0" fmla="*/ 2975391 h 2975391"/>
              <a:gd name="connsiteX1" fmla="*/ 497840 w 5689600"/>
              <a:gd name="connsiteY1" fmla="*/ 2548376 h 2975391"/>
              <a:gd name="connsiteX2" fmla="*/ 1066800 w 5689600"/>
              <a:gd name="connsiteY2" fmla="*/ 1907859 h 2975391"/>
              <a:gd name="connsiteX3" fmla="*/ 1635760 w 5689600"/>
              <a:gd name="connsiteY3" fmla="*/ 1694353 h 2975391"/>
              <a:gd name="connsiteX4" fmla="*/ 2418080 w 5689600"/>
              <a:gd name="connsiteY4" fmla="*/ 1053836 h 2975391"/>
              <a:gd name="connsiteX5" fmla="*/ 3721100 w 5689600"/>
              <a:gd name="connsiteY5" fmla="*/ 168691 h 2975391"/>
              <a:gd name="connsiteX6" fmla="*/ 5689600 w 5689600"/>
              <a:gd name="connsiteY6" fmla="*/ 41691 h 2975391"/>
              <a:gd name="connsiteX0" fmla="*/ 0 w 5689600"/>
              <a:gd name="connsiteY0" fmla="*/ 2975391 h 2975391"/>
              <a:gd name="connsiteX1" fmla="*/ 497840 w 5689600"/>
              <a:gd name="connsiteY1" fmla="*/ 2548376 h 2975391"/>
              <a:gd name="connsiteX2" fmla="*/ 1066800 w 5689600"/>
              <a:gd name="connsiteY2" fmla="*/ 2121365 h 2975391"/>
              <a:gd name="connsiteX3" fmla="*/ 1635760 w 5689600"/>
              <a:gd name="connsiteY3" fmla="*/ 1694353 h 2975391"/>
              <a:gd name="connsiteX4" fmla="*/ 2418080 w 5689600"/>
              <a:gd name="connsiteY4" fmla="*/ 1053836 h 2975391"/>
              <a:gd name="connsiteX5" fmla="*/ 3721100 w 5689600"/>
              <a:gd name="connsiteY5" fmla="*/ 168691 h 2975391"/>
              <a:gd name="connsiteX6" fmla="*/ 5689600 w 5689600"/>
              <a:gd name="connsiteY6" fmla="*/ 41691 h 2975391"/>
              <a:gd name="connsiteX0" fmla="*/ 0 w 5689600"/>
              <a:gd name="connsiteY0" fmla="*/ 2975391 h 2975391"/>
              <a:gd name="connsiteX1" fmla="*/ 142240 w 5689600"/>
              <a:gd name="connsiteY1" fmla="*/ 2761882 h 2975391"/>
              <a:gd name="connsiteX2" fmla="*/ 497840 w 5689600"/>
              <a:gd name="connsiteY2" fmla="*/ 2548376 h 2975391"/>
              <a:gd name="connsiteX3" fmla="*/ 1066800 w 5689600"/>
              <a:gd name="connsiteY3" fmla="*/ 2121365 h 2975391"/>
              <a:gd name="connsiteX4" fmla="*/ 1635760 w 5689600"/>
              <a:gd name="connsiteY4" fmla="*/ 1694353 h 2975391"/>
              <a:gd name="connsiteX5" fmla="*/ 2418080 w 5689600"/>
              <a:gd name="connsiteY5" fmla="*/ 1053836 h 2975391"/>
              <a:gd name="connsiteX6" fmla="*/ 3721100 w 5689600"/>
              <a:gd name="connsiteY6" fmla="*/ 168691 h 2975391"/>
              <a:gd name="connsiteX7" fmla="*/ 5689600 w 5689600"/>
              <a:gd name="connsiteY7" fmla="*/ 41691 h 2975391"/>
              <a:gd name="connsiteX0" fmla="*/ 0 w 5689600"/>
              <a:gd name="connsiteY0" fmla="*/ 2933700 h 2933700"/>
              <a:gd name="connsiteX1" fmla="*/ 142240 w 5689600"/>
              <a:gd name="connsiteY1" fmla="*/ 2720191 h 2933700"/>
              <a:gd name="connsiteX2" fmla="*/ 497840 w 5689600"/>
              <a:gd name="connsiteY2" fmla="*/ 2506685 h 2933700"/>
              <a:gd name="connsiteX3" fmla="*/ 1066800 w 5689600"/>
              <a:gd name="connsiteY3" fmla="*/ 2079674 h 2933700"/>
              <a:gd name="connsiteX4" fmla="*/ 1635760 w 5689600"/>
              <a:gd name="connsiteY4" fmla="*/ 1652662 h 2933700"/>
              <a:gd name="connsiteX5" fmla="*/ 2418080 w 5689600"/>
              <a:gd name="connsiteY5" fmla="*/ 1012145 h 2933700"/>
              <a:gd name="connsiteX6" fmla="*/ 3911600 w 5689600"/>
              <a:gd name="connsiteY6" fmla="*/ 585134 h 2933700"/>
              <a:gd name="connsiteX7" fmla="*/ 5689600 w 5689600"/>
              <a:gd name="connsiteY7" fmla="*/ 0 h 2933700"/>
              <a:gd name="connsiteX0" fmla="*/ 0 w 5689600"/>
              <a:gd name="connsiteY0" fmla="*/ 2933700 h 2933700"/>
              <a:gd name="connsiteX1" fmla="*/ 142240 w 5689600"/>
              <a:gd name="connsiteY1" fmla="*/ 2720191 h 2933700"/>
              <a:gd name="connsiteX2" fmla="*/ 497840 w 5689600"/>
              <a:gd name="connsiteY2" fmla="*/ 2506685 h 2933700"/>
              <a:gd name="connsiteX3" fmla="*/ 1066800 w 5689600"/>
              <a:gd name="connsiteY3" fmla="*/ 2079674 h 2933700"/>
              <a:gd name="connsiteX4" fmla="*/ 1635760 w 5689600"/>
              <a:gd name="connsiteY4" fmla="*/ 1652662 h 2933700"/>
              <a:gd name="connsiteX5" fmla="*/ 2489200 w 5689600"/>
              <a:gd name="connsiteY5" fmla="*/ 1225651 h 2933700"/>
              <a:gd name="connsiteX6" fmla="*/ 3911600 w 5689600"/>
              <a:gd name="connsiteY6" fmla="*/ 585134 h 2933700"/>
              <a:gd name="connsiteX7" fmla="*/ 5689600 w 5689600"/>
              <a:gd name="connsiteY7" fmla="*/ 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9600" h="2933700">
                <a:moveTo>
                  <a:pt x="0" y="2933700"/>
                </a:moveTo>
                <a:cubicBezTo>
                  <a:pt x="20481" y="2883859"/>
                  <a:pt x="59267" y="2791360"/>
                  <a:pt x="142240" y="2720191"/>
                </a:cubicBezTo>
                <a:cubicBezTo>
                  <a:pt x="225213" y="2649022"/>
                  <a:pt x="343747" y="2613438"/>
                  <a:pt x="497840" y="2506685"/>
                </a:cubicBezTo>
                <a:cubicBezTo>
                  <a:pt x="651933" y="2399932"/>
                  <a:pt x="877147" y="2222011"/>
                  <a:pt x="1066800" y="2079674"/>
                </a:cubicBezTo>
                <a:cubicBezTo>
                  <a:pt x="1256453" y="1937337"/>
                  <a:pt x="1398693" y="1794999"/>
                  <a:pt x="1635760" y="1652662"/>
                </a:cubicBezTo>
                <a:cubicBezTo>
                  <a:pt x="1872827" y="1510325"/>
                  <a:pt x="2109893" y="1403572"/>
                  <a:pt x="2489200" y="1225651"/>
                </a:cubicBezTo>
                <a:cubicBezTo>
                  <a:pt x="2868507" y="1047730"/>
                  <a:pt x="3378200" y="789409"/>
                  <a:pt x="3911600" y="585134"/>
                </a:cubicBezTo>
                <a:cubicBezTo>
                  <a:pt x="4445000" y="380859"/>
                  <a:pt x="4978400" y="33866"/>
                  <a:pt x="5689600" y="0"/>
                </a:cubicBezTo>
              </a:path>
            </a:pathLst>
          </a:custGeom>
          <a:noFill/>
          <a:ln w="571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 dirty="0">
              <a:ln w="3175">
                <a:solidFill>
                  <a:schemeClr val="tx1"/>
                </a:solidFill>
              </a:ln>
              <a:cs typeface="Tahoma" pitchFamily="34" charset="0"/>
            </a:endParaRPr>
          </a:p>
        </p:txBody>
      </p:sp>
      <p:sp>
        <p:nvSpPr>
          <p:cNvPr id="11" name="TextBox 23"/>
          <p:cNvSpPr txBox="1">
            <a:spLocks noChangeArrowheads="1"/>
          </p:cNvSpPr>
          <p:nvPr/>
        </p:nvSpPr>
        <p:spPr bwMode="auto">
          <a:xfrm>
            <a:off x="4716016" y="4725144"/>
            <a:ext cx="19258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alibri" panose="020F0502020204030204" pitchFamily="34" charset="0"/>
              </a:rPr>
              <a:t>Operating Costs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 Online</a:t>
            </a:r>
          </a:p>
        </p:txBody>
      </p:sp>
      <p:cxnSp>
        <p:nvCxnSpPr>
          <p:cNvPr id="12" name="Straight Arrow Connector 6"/>
          <p:cNvCxnSpPr>
            <a:cxnSpLocks noChangeShapeType="1"/>
          </p:cNvCxnSpPr>
          <p:nvPr/>
        </p:nvCxnSpPr>
        <p:spPr bwMode="auto">
          <a:xfrm flipV="1">
            <a:off x="3491880" y="2963044"/>
            <a:ext cx="0" cy="288032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</p:cxnSp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2730528" y="5928072"/>
            <a:ext cx="16680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</a:rPr>
              <a:t># of products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Calibri" panose="020F0502020204030204" pitchFamily="34" charset="0"/>
              </a:rPr>
              <a:t>in offline stores</a:t>
            </a:r>
          </a:p>
        </p:txBody>
      </p:sp>
      <p:sp>
        <p:nvSpPr>
          <p:cNvPr id="14" name="Rounded Rectangle 8"/>
          <p:cNvSpPr>
            <a:spLocks noChangeArrowheads="1"/>
          </p:cNvSpPr>
          <p:nvPr/>
        </p:nvSpPr>
        <p:spPr bwMode="auto">
          <a:xfrm>
            <a:off x="5904656" y="3861048"/>
            <a:ext cx="2915816" cy="864096"/>
          </a:xfrm>
          <a:prstGeom prst="roundRect">
            <a:avLst>
              <a:gd name="adj" fmla="val 16667"/>
            </a:avLst>
          </a:prstGeom>
          <a:solidFill>
            <a:srgbClr val="92D050">
              <a:alpha val="69803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sz="2000" b="1" i="1" dirty="0">
                <a:latin typeface="Calibri" pitchFamily="34" charset="0"/>
              </a:rPr>
              <a:t># of products in online is virtually unlimited.</a:t>
            </a:r>
          </a:p>
        </p:txBody>
      </p:sp>
    </p:spTree>
    <p:extLst>
      <p:ext uri="{BB962C8B-B14F-4D97-AF65-F5344CB8AC3E}">
        <p14:creationId xmlns:p14="http://schemas.microsoft.com/office/powerpoint/2010/main" val="120684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edia.npr.org/assets/bakertaylor/covers/manually-added/fifty-shades-of-grey-cac1d39d5bb5c20810b1314bcbf61dee35d8219b-s6-c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34829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4221163"/>
            <a:ext cx="6218237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781300"/>
            <a:ext cx="74390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1916113"/>
            <a:ext cx="2921000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4067175" y="3835400"/>
            <a:ext cx="2808288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4208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businessweek.com/cms/2012-01-25/feature_amazon05__02__pop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125538"/>
            <a:ext cx="9064625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09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Both companies addressed bottlenecks in the traditional retail industries created by limitation in physical spaces.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disrupted the industries by making “long tails” possible.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 eliminating choke points created by middlemen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publishers (between authors and readers)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cable operators (between content providers and viewers)</a:t>
            </a:r>
          </a:p>
          <a:p>
            <a:pPr lvl="1" algn="l">
              <a:lnSpc>
                <a:spcPct val="100000"/>
              </a:lnSpc>
            </a:pPr>
            <a:endParaRPr lang="en-US" altLang="ko-KR" sz="2400" dirty="0">
              <a:solidFill>
                <a:schemeClr val="bg1">
                  <a:lumMod val="6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Amazon.com and Netflix</a:t>
            </a:r>
            <a:r>
              <a:rPr lang="en-US" altLang="ko-KR" sz="2400" b="1" dirty="0">
                <a:solidFill>
                  <a:srgbClr val="0066CC"/>
                </a:solidFill>
              </a:rPr>
              <a:t> (2/2)</a:t>
            </a:r>
          </a:p>
        </p:txBody>
      </p:sp>
      <p:pic>
        <p:nvPicPr>
          <p:cNvPr id="4098" name="Picture 2" descr="http://www.sweetprocess.com/wp-content/uploads/2013/07/first-procedure-to-docu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86723"/>
            <a:ext cx="3773190" cy="21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2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8" name="Picture 12" descr="http://trikeapps.com/assets/60/xscreenshot-large-khan.png.pagespeed.ic.4saMIqO_X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3526084"/>
            <a:ext cx="2501309" cy="2135164"/>
          </a:xfrm>
          <a:prstGeom prst="rect">
            <a:avLst/>
          </a:prstGeom>
          <a:noFill/>
        </p:spPr>
      </p:pic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tx2"/>
                </a:solidFill>
                <a:latin typeface="Calibri" pitchFamily="34" charset="0"/>
              </a:rPr>
              <a:t> How do FreshDirect, Uber, Airbnb, and Khan Academy try to disrupt the existing industries by address which </a:t>
            </a:r>
            <a:r>
              <a:rPr lang="en-US" altLang="ko-KR" sz="2400" i="1" dirty="0">
                <a:solidFill>
                  <a:schemeClr val="tx2"/>
                </a:solidFill>
                <a:latin typeface="Calibri" pitchFamily="34" charset="0"/>
              </a:rPr>
              <a:t>bottlenecks</a:t>
            </a:r>
            <a:r>
              <a:rPr lang="en-US" altLang="ko-KR" sz="2400" dirty="0">
                <a:solidFill>
                  <a:schemeClr val="tx2"/>
                </a:solidFill>
                <a:latin typeface="Calibri" pitchFamily="34" charset="0"/>
              </a:rPr>
              <a:t>?</a:t>
            </a:r>
          </a:p>
          <a:p>
            <a:pPr lvl="1" algn="l">
              <a:lnSpc>
                <a:spcPct val="100000"/>
              </a:lnSpc>
            </a:pPr>
            <a:endParaRPr lang="en-US" altLang="ko-KR" sz="240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60420" name="Picture 4" descr="http://abovethecrowd.com/wp-content/uploads/2014/03/New-Logo-Vertical-Dar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3789040"/>
            <a:ext cx="2088232" cy="2088232"/>
          </a:xfrm>
          <a:prstGeom prst="rect">
            <a:avLst/>
          </a:prstGeom>
          <a:noFill/>
        </p:spPr>
      </p:pic>
      <p:pic>
        <p:nvPicPr>
          <p:cNvPr id="60418" name="Picture 2" descr="http://www.prlog.org/10663226-freshdirec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3068960"/>
            <a:ext cx="2376264" cy="1673946"/>
          </a:xfrm>
          <a:prstGeom prst="rect">
            <a:avLst/>
          </a:prstGeom>
          <a:noFill/>
        </p:spPr>
      </p:pic>
      <p:pic>
        <p:nvPicPr>
          <p:cNvPr id="60426" name="Picture 10" descr="airbn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2996952"/>
            <a:ext cx="2376264" cy="1541932"/>
          </a:xfrm>
          <a:prstGeom prst="rect">
            <a:avLst/>
          </a:prstGeom>
          <a:noFill/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Any Other Example?</a:t>
            </a:r>
            <a:r>
              <a:rPr lang="en-US" altLang="ko-KR" sz="2400" b="1" dirty="0">
                <a:solidFill>
                  <a:srgbClr val="0066CC"/>
                </a:solidFill>
              </a:rPr>
              <a:t> (1/2)</a:t>
            </a:r>
          </a:p>
        </p:txBody>
      </p:sp>
    </p:spTree>
    <p:extLst>
      <p:ext uri="{BB962C8B-B14F-4D97-AF65-F5344CB8AC3E}">
        <p14:creationId xmlns:p14="http://schemas.microsoft.com/office/powerpoint/2010/main" val="24409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Emotions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a moment to look back at your feelings and reactions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What were your raw impressions?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Call out some adjectives</a:t>
            </a:r>
          </a:p>
        </p:txBody>
      </p:sp>
    </p:spTree>
    <p:extLst>
      <p:ext uri="{BB962C8B-B14F-4D97-AF65-F5344CB8AC3E}">
        <p14:creationId xmlns:p14="http://schemas.microsoft.com/office/powerpoint/2010/main" val="324707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Any Other Example?</a:t>
            </a:r>
            <a:r>
              <a:rPr lang="en-US" altLang="ko-KR" sz="2400" b="1" dirty="0">
                <a:solidFill>
                  <a:srgbClr val="0066CC"/>
                </a:solidFill>
              </a:rPr>
              <a:t> (2/2)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solidFill>
                  <a:schemeClr val="tx2"/>
                </a:solidFill>
                <a:latin typeface="Calibri" pitchFamily="34" charset="0"/>
              </a:rPr>
              <a:t> FreshDirect, Uber, Airbnb, and Khan Academy address the following choke points or inefficiencies in the existing industries.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limited space at grocery stores and limited selection for customers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heavily regulated amount of taxicab fleets and pricing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untapped lodging spaces in urban downtowns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</a:rPr>
              <a:t>limited classroom space and one-size-fits-all education</a:t>
            </a:r>
          </a:p>
        </p:txBody>
      </p:sp>
    </p:spTree>
    <p:extLst>
      <p:ext uri="{BB962C8B-B14F-4D97-AF65-F5344CB8AC3E}">
        <p14:creationId xmlns:p14="http://schemas.microsoft.com/office/powerpoint/2010/main" val="63981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1" nodeType="click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Bottleneck in Your Industry?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Is there industry-wide inefficiency in your industry that structurally limits supplies or demands?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Can technology </a:t>
            </a:r>
            <a:r>
              <a:rPr lang="en-US" altLang="ko-KR" dirty="0">
                <a:latin typeface="Calibri" pitchFamily="34" charset="0"/>
              </a:rPr>
              <a:t>and analytics </a:t>
            </a:r>
            <a:r>
              <a:rPr lang="en-US" altLang="ko-KR" sz="2400" dirty="0">
                <a:latin typeface="Calibri" pitchFamily="34" charset="0"/>
              </a:rPr>
              <a:t>eliminate this inefficiency?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How can you take advantage of technologies 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itchFamily="34" charset="0"/>
              </a:rPr>
              <a:t>to uncover unserved demands or </a:t>
            </a:r>
          </a:p>
          <a:p>
            <a:pPr marL="800100" lvl="1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Calibri" pitchFamily="34" charset="0"/>
              </a:rPr>
              <a:t>to unleash untapped supplies in your industry?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endParaRPr lang="en-US" altLang="ko-KR" sz="2400" dirty="0">
              <a:latin typeface="Calibri" pitchFamily="34" charset="0"/>
            </a:endParaRPr>
          </a:p>
          <a:p>
            <a:pPr lvl="1" algn="l">
              <a:lnSpc>
                <a:spcPct val="100000"/>
              </a:lnSpc>
            </a:pPr>
            <a:endParaRPr lang="en-US" altLang="ko-KR" sz="2400" dirty="0">
              <a:latin typeface="Calibri" pitchFamily="34" charset="0"/>
            </a:endParaRPr>
          </a:p>
        </p:txBody>
      </p:sp>
      <p:pic>
        <p:nvPicPr>
          <p:cNvPr id="1026" name="Picture 2" descr="Image result for bottlen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453275"/>
            <a:ext cx="2586475" cy="189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30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3"/>
          <p:cNvSpPr txBox="1">
            <a:spLocks noChangeArrowheads="1"/>
          </p:cNvSpPr>
          <p:nvPr/>
        </p:nvSpPr>
        <p:spPr bwMode="auto">
          <a:xfrm>
            <a:off x="466725" y="1095375"/>
            <a:ext cx="856932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800" b="1" dirty="0">
                <a:solidFill>
                  <a:srgbClr val="0066CC"/>
                </a:solidFill>
              </a:rPr>
              <a:t>Anyone has ever used Airbnb?</a:t>
            </a:r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466725" y="1700213"/>
            <a:ext cx="8462963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Anyone who has found an apartment to stay at Airbnb?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Anyone who has rented your apartment to a guest at Airbnb?</a:t>
            </a:r>
          </a:p>
          <a:p>
            <a:pPr algn="l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ko-KR" sz="2400" dirty="0">
                <a:latin typeface="Calibri" pitchFamily="34" charset="0"/>
              </a:rPr>
              <a:t> Why is Airbnb so popular?</a:t>
            </a:r>
          </a:p>
          <a:p>
            <a:pPr lvl="1" algn="l">
              <a:lnSpc>
                <a:spcPct val="100000"/>
              </a:lnSpc>
            </a:pPr>
            <a:endParaRPr lang="en-US" altLang="ko-KR" sz="2400" dirty="0">
              <a:latin typeface="Calibri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983" y="4014937"/>
            <a:ext cx="3486505" cy="23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irbnb gr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632848" cy="558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76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si.wsj.net/public/resources/images/BF-AK606_AIRBNB_9U_201511201745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80728"/>
            <a:ext cx="6667500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3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196752"/>
            <a:ext cx="6432715" cy="4824536"/>
          </a:xfrm>
          <a:prstGeom prst="rect">
            <a:avLst/>
          </a:prstGeom>
        </p:spPr>
      </p:pic>
      <p:sp>
        <p:nvSpPr>
          <p:cNvPr id="4" name="Rectangle 6"/>
          <p:cNvSpPr/>
          <p:nvPr/>
        </p:nvSpPr>
        <p:spPr>
          <a:xfrm>
            <a:off x="3419872" y="6351131"/>
            <a:ext cx="57225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1000" u="sng" dirty="0">
                <a:ea typeface="Tahoma" pitchFamily="34" charset="0"/>
                <a:cs typeface="Tahoma" pitchFamily="34" charset="0"/>
              </a:rPr>
              <a:t>https://www.pinterest.com/pin/123286108528135231/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1957297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-73431"/>
            <a:ext cx="7772400" cy="1143000"/>
          </a:xfrm>
        </p:spPr>
        <p:txBody>
          <a:bodyPr/>
          <a:lstStyle/>
          <a:p>
            <a:r>
              <a:rPr lang="en-US" altLang="en-US" dirty="0"/>
              <a:t>Internet of Things (“IoT”)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Image result for internet of th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447800"/>
            <a:ext cx="79248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28600" y="883543"/>
            <a:ext cx="2396810" cy="564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defRPr/>
            </a:pPr>
            <a:r>
              <a:rPr lang="en-US" altLang="en-US" sz="2800" dirty="0"/>
              <a:t>Coined in 1999</a:t>
            </a:r>
          </a:p>
        </p:txBody>
      </p:sp>
    </p:spTree>
    <p:extLst>
      <p:ext uri="{BB962C8B-B14F-4D97-AF65-F5344CB8AC3E}">
        <p14:creationId xmlns:p14="http://schemas.microsoft.com/office/powerpoint/2010/main" val="225185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-73431"/>
            <a:ext cx="7772400" cy="1143000"/>
          </a:xfrm>
        </p:spPr>
        <p:txBody>
          <a:bodyPr/>
          <a:lstStyle/>
          <a:p>
            <a:r>
              <a:rPr lang="en-US" altLang="en-US" dirty="0"/>
              <a:t>Internet of Things (“IoT”)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http://www.goldmansachs.com/our-thinking/pages/internet-of-things/infographic-800x31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696200" cy="2749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09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-73431"/>
            <a:ext cx="7772400" cy="606831"/>
          </a:xfrm>
        </p:spPr>
        <p:txBody>
          <a:bodyPr/>
          <a:lstStyle/>
          <a:p>
            <a:r>
              <a:rPr lang="en-US" altLang="en-US" dirty="0"/>
              <a:t>Internet of Things (“IoT”)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theconnectivist-img.s3.amazonaws.com/wp-content/uploads/2014/05/Unkn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10" y="838200"/>
            <a:ext cx="94859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-73431"/>
            <a:ext cx="7772400" cy="606831"/>
          </a:xfrm>
        </p:spPr>
        <p:txBody>
          <a:bodyPr/>
          <a:lstStyle/>
          <a:p>
            <a:r>
              <a:rPr lang="en-US" altLang="en-US" dirty="0"/>
              <a:t>Internet of Things (“IoT”)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IoT spending top 3 industries 2016 and global IoT spending forecast 2020 - source I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14400"/>
            <a:ext cx="5410200" cy="51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1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Team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playing the simulation what did you focus on? 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What strategies did you pursue?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Was your game plan successful? Why or why not? 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Was there a point at which you changed your strategy?</a:t>
            </a:r>
          </a:p>
        </p:txBody>
      </p:sp>
    </p:spTree>
    <p:extLst>
      <p:ext uri="{BB962C8B-B14F-4D97-AF65-F5344CB8AC3E}">
        <p14:creationId xmlns:p14="http://schemas.microsoft.com/office/powerpoint/2010/main" val="34442096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7772400" cy="606831"/>
          </a:xfrm>
        </p:spPr>
        <p:txBody>
          <a:bodyPr/>
          <a:lstStyle/>
          <a:p>
            <a:r>
              <a:rPr lang="en-US" altLang="en-US" dirty="0"/>
              <a:t>Amazon Prime Air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98BIu9dpwH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" y="985838"/>
            <a:ext cx="8542867" cy="48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24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7772400" cy="606831"/>
          </a:xfrm>
        </p:spPr>
        <p:txBody>
          <a:bodyPr/>
          <a:lstStyle/>
          <a:p>
            <a:r>
              <a:rPr lang="en-US" altLang="en-US" dirty="0"/>
              <a:t>Amazon Prime Air-First Delivery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65796"/>
            <a:ext cx="8763000" cy="49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7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80A4FD-D18A-4281-8303-403A2431009E}" type="slidenum">
              <a:rPr lang="en-US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6389" name="Rectangle 5"/>
          <p:cNvSpPr>
            <a:spLocks noGrp="1"/>
          </p:cNvSpPr>
          <p:nvPr>
            <p:ph type="title" idx="4294967295"/>
          </p:nvPr>
        </p:nvSpPr>
        <p:spPr bwMode="auto">
          <a:xfrm>
            <a:off x="228600" y="0"/>
            <a:ext cx="8305800" cy="1143000"/>
          </a:xfrm>
          <a:ln w="9525"/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dirty="0">
                <a:ln>
                  <a:noFill/>
                </a:ln>
                <a:effectLst/>
              </a:rPr>
              <a:t>Amazon 30-Min Delivery</a:t>
            </a:r>
            <a:endParaRPr sz="4000" dirty="0">
              <a:ln>
                <a:noFill/>
              </a:ln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752600"/>
            <a:ext cx="8915400" cy="65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3200" dirty="0"/>
              <a:t>Impact on Supply Chain?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7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Grp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anchor="ctr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>
                <a:ln>
                  <a:noFill/>
                </a:ln>
                <a:effectLst/>
              </a:rPr>
              <a:t>Eye Tracking</a:t>
            </a:r>
          </a:p>
        </p:txBody>
      </p:sp>
      <p:pic>
        <p:nvPicPr>
          <p:cNvPr id="2" name="Online Media 1" title="Eye Tracking Demo">
            <a:hlinkClick r:id="" action="ppaction://media"/>
            <a:extLst>
              <a:ext uri="{FF2B5EF4-FFF2-40B4-BE49-F238E27FC236}">
                <a16:creationId xmlns:a16="http://schemas.microsoft.com/office/drawing/2014/main" id="{88AC5886-EA64-4307-BDAE-F13583B69B5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43000" y="1447800"/>
            <a:ext cx="6629400" cy="4972050"/>
          </a:xfrm>
          <a:prstGeom prst="rect">
            <a:avLst/>
          </a:prstGeom>
          <a:noFill/>
        </p:spPr>
      </p:pic>
      <p:sp>
        <p:nvSpPr>
          <p:cNvPr id="6" name="Slide Number Placeholder 21" hidden="1"/>
          <p:cNvSpPr>
            <a:spLocks noGrp="1"/>
          </p:cNvSpPr>
          <p:nvPr>
            <p:ph type="sldNum" sz="quarter" idx="4294967295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3580A4FD-D18A-4281-8303-403A2431009E}" type="slidenum">
              <a:rPr lang="en-US"/>
              <a:pPr>
                <a:spcAft>
                  <a:spcPts val="600"/>
                </a:spcAft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4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80A4FD-D18A-4281-8303-403A2431009E}" type="slidenum">
              <a:rPr lang="en-US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6389" name="Rectangle 5"/>
          <p:cNvSpPr>
            <a:spLocks noGrp="1"/>
          </p:cNvSpPr>
          <p:nvPr>
            <p:ph type="title" idx="4294967295"/>
          </p:nvPr>
        </p:nvSpPr>
        <p:spPr bwMode="auto">
          <a:xfrm>
            <a:off x="304800" y="-76200"/>
            <a:ext cx="8305800" cy="1143000"/>
          </a:xfrm>
          <a:ln w="9525"/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dirty="0">
                <a:ln>
                  <a:noFill/>
                </a:ln>
                <a:effectLst/>
              </a:rPr>
              <a:t>Mobile Eye Tracking: Retailing</a:t>
            </a:r>
            <a:endParaRPr sz="4000" dirty="0">
              <a:ln>
                <a:noFill/>
              </a:ln>
              <a:effectLst/>
            </a:endParaRPr>
          </a:p>
        </p:txBody>
      </p:sp>
      <p:pic>
        <p:nvPicPr>
          <p:cNvPr id="2" name="SQxrsUXqKCM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4800" y="1066800"/>
            <a:ext cx="86698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98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7772400" cy="606831"/>
          </a:xfrm>
        </p:spPr>
        <p:txBody>
          <a:bodyPr/>
          <a:lstStyle/>
          <a:p>
            <a:r>
              <a:rPr lang="en-US" altLang="en-US" dirty="0"/>
              <a:t>Supply Chain Breakdown</a:t>
            </a:r>
          </a:p>
        </p:txBody>
      </p:sp>
      <p:sp>
        <p:nvSpPr>
          <p:cNvPr id="5" name="AutoShape 2" descr="save image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aH41_Dc0yQ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1" y="976312"/>
            <a:ext cx="8966199" cy="50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29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80A4FD-D18A-4281-8303-403A2431009E}" type="slidenum">
              <a:rPr lang="en-US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6389" name="Rectangle 5"/>
          <p:cNvSpPr>
            <a:spLocks noGrp="1"/>
          </p:cNvSpPr>
          <p:nvPr>
            <p:ph type="title" idx="4294967295"/>
          </p:nvPr>
        </p:nvSpPr>
        <p:spPr bwMode="auto">
          <a:xfrm>
            <a:off x="304800" y="76200"/>
            <a:ext cx="8305800" cy="1143000"/>
          </a:xfrm>
          <a:ln w="9525"/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 dirty="0">
                <a:ln>
                  <a:noFill/>
                </a:ln>
                <a:effectLst/>
              </a:rPr>
              <a:t>Book and Book Chapters</a:t>
            </a:r>
            <a:endParaRPr sz="4000" dirty="0">
              <a:ln>
                <a:noFill/>
              </a:ln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4478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https://www.amazon.com/Optimization-Issues-Mobile-Advertising-SpringerBriefs/dp/3319186442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http://pubsonline.informs.org/doi/abs/10.1287/inte.1120.0644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http://pubsonline.informs.org/doi/abs/10.1287/opre.2016.1553</a:t>
            </a:r>
            <a:r>
              <a:rPr lang="en-US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https://books.google.co.in/books?id=L8eEDgAAQBAJ&amp;pg=PT944&amp;lpg=PT944&amp;dq=subodha+kumar+routledge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https://books.google.co.in/books?id=L8eEDgAAQBAJ&amp;pg=PT944&amp;lpg=PT944&amp;dq=subodha+kumar+routledge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543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1"/>
          <p:cNvSpPr>
            <a:spLocks noGrp="1"/>
          </p:cNvSpPr>
          <p:nvPr>
            <p:ph type="sldNum" sz="quarter" idx="4294967295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580A4FD-D18A-4281-8303-403A2431009E}" type="slidenum">
              <a:rPr lang="en-US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6389" name="Rectangle 5"/>
          <p:cNvSpPr>
            <a:spLocks noGrp="1"/>
          </p:cNvSpPr>
          <p:nvPr>
            <p:ph type="title" idx="4294967295"/>
          </p:nvPr>
        </p:nvSpPr>
        <p:spPr bwMode="auto">
          <a:xfrm>
            <a:off x="304800" y="-381000"/>
            <a:ext cx="8305800" cy="1143000"/>
          </a:xfrm>
          <a:ln w="9525"/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4000">
                <a:ln>
                  <a:noFill/>
                </a:ln>
                <a:effectLst/>
              </a:rPr>
              <a:t>Overall Learning</a:t>
            </a:r>
            <a:endParaRPr sz="4000" dirty="0">
              <a:ln>
                <a:noFill/>
              </a:ln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" y="530959"/>
            <a:ext cx="89154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Understand and know about supply chain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How data analytics is used in supply chain to manage uncertainty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Specific real-world examples and cases</a:t>
            </a:r>
            <a:endParaRPr lang="en-US" sz="2000" b="1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How are emerging technologies going to transform supply chain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What would be the role of data analytics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 addition to answering questions, this course was also meant to raise questions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You can answer questions only if you know how/when/why to raise questions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3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Team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strategy do you best identify with?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Strategy 1: “Isolationist”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Optimize your own operation in the supply chain (“best I can be”), regardless of the impact on other participants in the chain 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Strategy 2: “Cooperative”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Try to help other participants in the chain. For example,  not placing an order for the full product quantity needed in order to help a downstream supplier</a:t>
            </a:r>
          </a:p>
        </p:txBody>
      </p:sp>
    </p:spTree>
    <p:extLst>
      <p:ext uri="{BB962C8B-B14F-4D97-AF65-F5344CB8AC3E}">
        <p14:creationId xmlns:p14="http://schemas.microsoft.com/office/powerpoint/2010/main" val="381504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/>
              <a:t>Team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Followers of the “Cooperative” Strategy: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How did you implement a cooperative approach?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Alignment for stability by unspoken agreement?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Simple JIT- pass the order on exactly as received?</a:t>
            </a:r>
          </a:p>
          <a:p>
            <a:pPr lvl="2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One participant used to buffer the channel and absorb variability?</a:t>
            </a:r>
          </a:p>
        </p:txBody>
      </p:sp>
    </p:spTree>
    <p:extLst>
      <p:ext uri="{BB962C8B-B14F-4D97-AF65-F5344CB8AC3E}">
        <p14:creationId xmlns:p14="http://schemas.microsoft.com/office/powerpoint/2010/main" val="354261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dirty="0"/>
              <a:t>How did this happen?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§"/>
            </a:pPr>
            <a:r>
              <a:rPr lang="en-US" u="sng" dirty="0"/>
              <a:t>Every</a:t>
            </a:r>
            <a:r>
              <a:rPr lang="en-US" dirty="0"/>
              <a:t> chain experienced exorbitant weekly costs!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What do you think contributed to the high amount of backlog across-the-board?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§"/>
            </a:pPr>
            <a:r>
              <a:rPr lang="en-US" dirty="0"/>
              <a:t>What do you think contributed to the high accumulation of inventory across-the-board?</a:t>
            </a:r>
          </a:p>
        </p:txBody>
      </p:sp>
    </p:spTree>
    <p:extLst>
      <p:ext uri="{BB962C8B-B14F-4D97-AF65-F5344CB8AC3E}">
        <p14:creationId xmlns:p14="http://schemas.microsoft.com/office/powerpoint/2010/main" val="121650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5638"/>
            <a:ext cx="8229600" cy="715962"/>
          </a:xfrm>
        </p:spPr>
        <p:txBody>
          <a:bodyPr/>
          <a:lstStyle/>
          <a:p>
            <a:r>
              <a:rPr lang="en-US" dirty="0"/>
              <a:t>Perceived Customer Demand</a:t>
            </a:r>
          </a:p>
        </p:txBody>
      </p:sp>
      <p:pic>
        <p:nvPicPr>
          <p:cNvPr id="2050" name="Picture 2" descr="C:\Users\90453\Dropbox\Screenshots\Screenshot 2017-07-17 17.16.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22900" b="23483"/>
          <a:stretch/>
        </p:blipFill>
        <p:spPr bwMode="auto">
          <a:xfrm>
            <a:off x="304800" y="1447800"/>
            <a:ext cx="8639175" cy="230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90453\Dropbox\Screenshots\Screenshot 2017-07-17 17.16.2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" t="37245" r="51177" b="19797"/>
          <a:stretch/>
        </p:blipFill>
        <p:spPr bwMode="auto">
          <a:xfrm>
            <a:off x="1524001" y="3886200"/>
            <a:ext cx="5720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9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5638"/>
            <a:ext cx="8229600" cy="792162"/>
          </a:xfrm>
        </p:spPr>
        <p:txBody>
          <a:bodyPr/>
          <a:lstStyle/>
          <a:p>
            <a:r>
              <a:rPr lang="en-US" dirty="0"/>
              <a:t>Actual Customer Demand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7040526" y="4686300"/>
            <a:ext cx="13716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:\Users\90453\Dropbox\Screenshots\Screenshot 2017-07-17 17.21.5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8874" r="6212" b="36306"/>
          <a:stretch/>
        </p:blipFill>
        <p:spPr bwMode="auto">
          <a:xfrm>
            <a:off x="621665" y="1447800"/>
            <a:ext cx="779046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90453\Dropbox\Screenshots\Screenshot 2017-07-17 17.22.1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37246" r="36940" b="18834"/>
          <a:stretch/>
        </p:blipFill>
        <p:spPr bwMode="auto">
          <a:xfrm>
            <a:off x="1295400" y="3962401"/>
            <a:ext cx="5334000" cy="22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5276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1261</Words>
  <Application>Microsoft Office PowerPoint</Application>
  <PresentationFormat>On-screen Show (4:3)</PresentationFormat>
  <Paragraphs>182</Paragraphs>
  <Slides>47</Slides>
  <Notes>13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굴림</vt:lpstr>
      <vt:lpstr>Arial</vt:lpstr>
      <vt:lpstr>Calibri</vt:lpstr>
      <vt:lpstr>Tahoma</vt:lpstr>
      <vt:lpstr>Times</vt:lpstr>
      <vt:lpstr>Wingdings</vt:lpstr>
      <vt:lpstr>Blank Presentation</vt:lpstr>
      <vt:lpstr> </vt:lpstr>
      <vt:lpstr> Supply Chain Management Simulation:  Beer Game</vt:lpstr>
      <vt:lpstr>Emotions </vt:lpstr>
      <vt:lpstr>Team Strategies</vt:lpstr>
      <vt:lpstr>Team Strategies</vt:lpstr>
      <vt:lpstr>Team Strategies</vt:lpstr>
      <vt:lpstr>How did this happen?</vt:lpstr>
      <vt:lpstr>Perceived Customer Demand</vt:lpstr>
      <vt:lpstr>Actual Customer Demand</vt:lpstr>
      <vt:lpstr>Typical Chain Results</vt:lpstr>
      <vt:lpstr>Typical Chain Results</vt:lpstr>
      <vt:lpstr>But Why?</vt:lpstr>
      <vt:lpstr>Class Results:  </vt:lpstr>
      <vt:lpstr>Strategies</vt:lpstr>
      <vt:lpstr>Solutions</vt:lpstr>
      <vt:lpstr>Conclusion of Beer Game</vt:lpstr>
      <vt:lpstr>Overall Learning</vt:lpstr>
      <vt:lpstr>Overall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 (“IoT”)</vt:lpstr>
      <vt:lpstr>Internet of Things (“IoT”)</vt:lpstr>
      <vt:lpstr>Internet of Things (“IoT”)</vt:lpstr>
      <vt:lpstr>Internet of Things (“IoT”)</vt:lpstr>
      <vt:lpstr>Amazon Prime Air</vt:lpstr>
      <vt:lpstr>Amazon Prime Air-First Delivery</vt:lpstr>
      <vt:lpstr>Amazon 30-Min Delivery</vt:lpstr>
      <vt:lpstr>Eye Tracking</vt:lpstr>
      <vt:lpstr>Mobile Eye Tracking: Retailing</vt:lpstr>
      <vt:lpstr>Supply Chain Breakdown</vt:lpstr>
      <vt:lpstr>Book and Book Chapters</vt:lpstr>
      <vt:lpstr>Overall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Subodha Kumar</dc:creator>
  <cp:lastModifiedBy>Subodha Kumar</cp:lastModifiedBy>
  <cp:revision>1</cp:revision>
  <dcterms:created xsi:type="dcterms:W3CDTF">2020-02-19T03:12:42Z</dcterms:created>
  <dcterms:modified xsi:type="dcterms:W3CDTF">2020-02-19T03:13:36Z</dcterms:modified>
</cp:coreProperties>
</file>